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3"/>
  </p:notesMasterIdLst>
  <p:sldIdLst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57" r:id="rId11"/>
    <p:sldId id="268" r:id="rId12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0D05A-8450-4399-980A-B86A2A17E3B2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D6EEA-99CD-4FC9-AB5D-2E4FC197FF8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1073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65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220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57655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04025" y="6443663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fld id="{905C949F-1224-4D25-A23E-1FA844E5298A}" type="slidenum">
              <a:rPr lang="uk-UA" altLang="uk-UA"/>
              <a:pPr/>
              <a:t>‹#›</a:t>
            </a:fld>
            <a:endParaRPr lang="uk-UA" altLang="uk-UA"/>
          </a:p>
        </p:txBody>
      </p:sp>
    </p:spTree>
    <p:extLst>
      <p:ext uri="{BB962C8B-B14F-4D97-AF65-F5344CB8AC3E}">
        <p14:creationId xmlns:p14="http://schemas.microsoft.com/office/powerpoint/2010/main" val="420501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17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2938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326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7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24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3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0953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7700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7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07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0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74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23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2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83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89950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708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17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99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66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705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983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270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A10D-743A-4FB5-BD89-6163E760446F}" type="datetimeFigureOut">
              <a:rPr lang="uk-UA" smtClean="0"/>
              <a:t>07.02.2016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4C248-5F67-46DA-BA85-C904A674D51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006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34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vantsiv/" TargetMode="External"/><Relationship Id="rId2" Type="http://schemas.openxmlformats.org/officeDocument/2006/relationships/hyperlink" Target="mailto:Nazar.ivantsv@gmail.com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ubtitle 6"/>
          <p:cNvSpPr>
            <a:spLocks noGrp="1"/>
          </p:cNvSpPr>
          <p:nvPr>
            <p:ph type="subTitle" idx="1"/>
          </p:nvPr>
        </p:nvSpPr>
        <p:spPr>
          <a:xfrm>
            <a:off x="5508104" y="5445224"/>
            <a:ext cx="3141712" cy="990600"/>
          </a:xfrm>
        </p:spPr>
        <p:txBody>
          <a:bodyPr/>
          <a:lstStyle/>
          <a:p>
            <a:pPr eaLnBrk="1" hangingPunct="1"/>
            <a:r>
              <a:rPr altLang="en-US" dirty="0" err="1" smtClean="0"/>
              <a:t>Nazar</a:t>
            </a:r>
            <a:r>
              <a:rPr altLang="en-US" dirty="0" smtClean="0"/>
              <a:t> </a:t>
            </a:r>
            <a:r>
              <a:rPr altLang="en-US" dirty="0" err="1" smtClean="0"/>
              <a:t>Ivantsiv</a:t>
            </a:r>
            <a:endParaRPr altLang="en-US" dirty="0" smtClean="0"/>
          </a:p>
          <a:p>
            <a:pPr eaLnBrk="1" hangingPunct="1"/>
            <a:r>
              <a:rPr altLang="en-US" dirty="0" smtClean="0"/>
              <a:t>January 2016</a:t>
            </a:r>
          </a:p>
          <a:p>
            <a:pPr eaLnBrk="1" hangingPunct="1"/>
            <a:endParaRPr altLang="en-US" dirty="0" smtClean="0"/>
          </a:p>
        </p:txBody>
      </p:sp>
      <p:sp>
        <p:nvSpPr>
          <p:cNvPr id="19459" name="Title 1"/>
          <p:cNvSpPr>
            <a:spLocks/>
          </p:cNvSpPr>
          <p:nvPr/>
        </p:nvSpPr>
        <p:spPr bwMode="auto">
          <a:xfrm>
            <a:off x="2438400" y="1981200"/>
            <a:ext cx="6477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uk-UA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Test</a:t>
            </a:r>
            <a:r>
              <a:rPr lang="uk-UA" alt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uk-UA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Design</a:t>
            </a:r>
            <a:r>
              <a:rPr lang="uk-UA" altLang="en-US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uk-UA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Techniques</a:t>
            </a:r>
            <a:endParaRPr lang="en-US" altLang="en-US" sz="4000" dirty="0">
              <a:solidFill>
                <a:schemeClr val="tx2">
                  <a:lumMod val="40000"/>
                  <a:lumOff val="6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eaLnBrk="1" hangingPunct="1"/>
            <a:r>
              <a:rPr lang="en-US" alt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Variant </a:t>
            </a:r>
            <a:r>
              <a:rPr lang="en-US" alt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" pitchFamily="34" charset="0"/>
                <a:cs typeface="Segoe UI" pitchFamily="34" charset="0"/>
              </a:rPr>
              <a:t>2</a:t>
            </a:r>
            <a:endParaRPr lang="uk-UA" altLang="en-US" sz="2000" dirty="0">
              <a:solidFill>
                <a:schemeClr val="tx2">
                  <a:lumMod val="40000"/>
                  <a:lumOff val="6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6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403648" y="4869160"/>
            <a:ext cx="5688632" cy="1295400"/>
          </a:xfrm>
        </p:spPr>
        <p:txBody>
          <a:bodyPr/>
          <a:lstStyle/>
          <a:p>
            <a:r>
              <a:rPr lang="en-US" sz="1400" b="1" dirty="0" err="1" smtClean="0"/>
              <a:t>Nazar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Ivantsiv</a:t>
            </a:r>
            <a:endParaRPr lang="en-US" sz="1400" b="1" dirty="0" smtClean="0"/>
          </a:p>
          <a:p>
            <a:endParaRPr lang="en-US" sz="1400" b="1" dirty="0"/>
          </a:p>
          <a:p>
            <a:r>
              <a:rPr lang="en-US" sz="1400" b="1" dirty="0" smtClean="0"/>
              <a:t>IF MQC-62</a:t>
            </a:r>
          </a:p>
          <a:p>
            <a:r>
              <a:rPr lang="en-US" sz="1400" b="1" dirty="0" smtClean="0">
                <a:hlinkClick r:id="rId2"/>
              </a:rPr>
              <a:t>Nazar.ivantsv@gmail.com</a:t>
            </a:r>
            <a:endParaRPr lang="en-US" sz="1400" b="1" dirty="0" smtClean="0"/>
          </a:p>
          <a:p>
            <a:r>
              <a:rPr lang="en-US" sz="1400" b="1" dirty="0">
                <a:hlinkClick r:id="rId3"/>
              </a:rPr>
              <a:t>https://</a:t>
            </a:r>
            <a:r>
              <a:rPr lang="en-US" sz="1400" b="1" dirty="0" smtClean="0">
                <a:hlinkClick r:id="rId3"/>
              </a:rPr>
              <a:t>github.com/nivantsiv/</a:t>
            </a:r>
            <a:endParaRPr lang="en-US" sz="1400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785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219721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sz="3600" dirty="0" smtClean="0"/>
              <a:t>Main tasks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48710" y="1412776"/>
            <a:ext cx="8183729" cy="286232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Design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tests applying test design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techniques:</a:t>
            </a:r>
          </a:p>
          <a:p>
            <a:pPr marL="457200" lvl="0" indent="-457200">
              <a:buAutoNum type="arabicPeriod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Equivalence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partitioning (EP)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Boundary value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analysis (BVA)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tables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transition</a:t>
            </a:r>
          </a:p>
          <a:p>
            <a:pPr marL="457200" lvl="0" indent="-457200">
              <a:buFont typeface="Arial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Create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Cases in Zephyr for JIRA for all designed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113" y="2591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3600" dirty="0"/>
              <a:t>1.	</a:t>
            </a:r>
            <a:r>
              <a:rPr lang="en-US" sz="3600" dirty="0" smtClean="0"/>
              <a:t> EP and BVA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have ability to buy products on web store user should register his login name on web registration page. The field for entering login name should: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contain letters only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 no shorter than 4 characters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 no longer than 10 characters. 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 names which do not meet requirements will not be allowed.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equivalence classes (partitions) based on given information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 Out boundary values</a:t>
            </a:r>
            <a:endParaRPr lang="uk-UA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3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4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710" y="620688"/>
            <a:ext cx="8183729" cy="31700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Here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conditions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greater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10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11)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invalid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less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4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invalid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4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10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lvl="0" indent="-457200">
              <a:buAutoNum type="arabicPeriod"/>
            </a:pP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entered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alphabet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).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digits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special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i="1" dirty="0" err="1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</a:t>
            </a:r>
            <a:r>
              <a:rPr lang="uk-UA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Partitions concerning quantity of letters:</a:t>
            </a:r>
          </a:p>
          <a:p>
            <a:pPr lvl="0"/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63842"/>
              </p:ext>
            </p:extLst>
          </p:nvPr>
        </p:nvGraphicFramePr>
        <p:xfrm>
          <a:off x="1117142" y="3573016"/>
          <a:ext cx="6646863" cy="927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3863"/>
                <a:gridCol w="1651000"/>
                <a:gridCol w="1651000"/>
                <a:gridCol w="1651000"/>
              </a:tblGrid>
              <a:tr h="2952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no shorter than 4 characters 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no longer than 10 characters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0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US" sz="2000" u="none" strike="noStrike" baseline="0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              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</a:t>
                      </a:r>
                      <a:endParaRPr lang="uk-U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</a:t>
                      </a:r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                                    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</a:t>
                      </a:r>
                      <a:endParaRPr lang="uk-U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uk-UA" sz="20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11</a:t>
                      </a:r>
                      <a:endParaRPr lang="uk-U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invalid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B050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Valid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invalid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49"/>
          <p:cNvSpPr>
            <a:spLocks noChangeArrowheads="1"/>
          </p:cNvSpPr>
          <p:nvPr/>
        </p:nvSpPr>
        <p:spPr bwMode="auto">
          <a:xfrm>
            <a:off x="361038" y="4581128"/>
            <a:ext cx="763160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check:</a:t>
            </a:r>
          </a:p>
          <a:p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EP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2,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8,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13 letters</a:t>
            </a:r>
          </a:p>
          <a:p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BVA = 3, 4, 10, 11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letters</a:t>
            </a:r>
          </a:p>
          <a:p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create 2 test cases: to test valid data and invalid data.</a:t>
            </a:r>
            <a:endParaRPr lang="en-US" alt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0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5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113" y="2591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3600" dirty="0" smtClean="0"/>
              <a:t>2. </a:t>
            </a:r>
            <a:r>
              <a:rPr lang="en-US" sz="3600" dirty="0"/>
              <a:t>	</a:t>
            </a:r>
            <a:r>
              <a:rPr lang="en-US" sz="3600" dirty="0" smtClean="0"/>
              <a:t>Decision tables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513986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are a new customer opening a credit card account, you will get a 15% discount on all your purchases today. If you are an existing customer and you hold a loyalty card, you get a 10% discount.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have a coupon, you can get 20% off today (but it can't be used with the 'new customer' discount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Build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table based on given information</a:t>
            </a: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Cover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 above by tests (write test cases’ names and objectives) based on decision table 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Clarifications to data: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There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 2 types of existing customer: with and without loyalty card.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customer has loyalty card and coupon than discount is summarized.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Coupon can't be used with the 'new customer' discount, user should be registered</a:t>
            </a:r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26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6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48680"/>
            <a:ext cx="7696200" cy="313932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 have 4 causes: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 customer – 15%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Existing customer – 0%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Existing customer with loyalty card – 10%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Coupon (not used with new customer) – 20%</a:t>
            </a:r>
          </a:p>
          <a:p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 1</a:t>
            </a:r>
          </a:p>
          <a:p>
            <a:endParaRPr lang="en-US" sz="24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53273"/>
              </p:ext>
            </p:extLst>
          </p:nvPr>
        </p:nvGraphicFramePr>
        <p:xfrm>
          <a:off x="381000" y="2780928"/>
          <a:ext cx="8424942" cy="3443319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1764974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  <a:gridCol w="416248"/>
              </a:tblGrid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Causes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New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65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with loyalty card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Coupon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Effects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6"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Discount,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2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Error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17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7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48680"/>
            <a:ext cx="7696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 2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455480"/>
              </p:ext>
            </p:extLst>
          </p:nvPr>
        </p:nvGraphicFramePr>
        <p:xfrm>
          <a:off x="395536" y="1271953"/>
          <a:ext cx="8424940" cy="2675332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3096344"/>
                <a:gridCol w="576064"/>
                <a:gridCol w="576514"/>
                <a:gridCol w="575614"/>
                <a:gridCol w="576064"/>
                <a:gridCol w="648072"/>
                <a:gridCol w="576064"/>
                <a:gridCol w="864096"/>
                <a:gridCol w="936108"/>
              </a:tblGrid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Causes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R15&amp;R16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New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Existing customer with loyalty card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Coupon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Effects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Discount,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15%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10%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Error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*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 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uk-UA" sz="1400" u="none" strike="noStrike" dirty="0" smtClean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**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6"/>
          <p:cNvSpPr/>
          <p:nvPr/>
        </p:nvSpPr>
        <p:spPr>
          <a:xfrm>
            <a:off x="381000" y="4725144"/>
            <a:ext cx="7696200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 error message “New User can’t get discount from coupon”</a:t>
            </a: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** error message “Not registered user”</a:t>
            </a:r>
          </a:p>
          <a:p>
            <a:endParaRPr 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create 7 test cases from this table.</a:t>
            </a:r>
          </a:p>
        </p:txBody>
      </p:sp>
    </p:spTree>
    <p:extLst>
      <p:ext uri="{BB962C8B-B14F-4D97-AF65-F5344CB8AC3E}">
        <p14:creationId xmlns:p14="http://schemas.microsoft.com/office/powerpoint/2010/main" val="28922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8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113" y="2591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3600" dirty="0" smtClean="0"/>
              <a:t>3. </a:t>
            </a:r>
            <a:r>
              <a:rPr lang="en-US" sz="3600" dirty="0"/>
              <a:t>	</a:t>
            </a:r>
            <a:r>
              <a:rPr lang="en-US" sz="3600" dirty="0" smtClean="0"/>
              <a:t>State transition</a:t>
            </a:r>
            <a:endParaRPr sz="3600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470898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tops his friend’s mobile account using sending money option. He enters amount of money he likes to send, types mobile number and click ‘Send’.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entered amount of money is allowed and phone number format is correct, then money will be sent and user will get appropriate message.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sum of replenishment is too low or too high, then user should re-enter it. </a:t>
            </a: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phone number format is incorrect, then user should enter correct phone number.</a:t>
            </a:r>
          </a:p>
          <a:p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Build </a:t>
            </a:r>
            <a:r>
              <a:rPr 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transition diagram based on given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 smtClean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6"/>
          <p:cNvSpPr>
            <a:spLocks noChangeArrowheads="1"/>
          </p:cNvSpPr>
          <p:nvPr/>
        </p:nvSpPr>
        <p:spPr bwMode="auto">
          <a:xfrm>
            <a:off x="3635896" y="4653136"/>
            <a:ext cx="1194673" cy="1147345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endParaRPr lang="en-US" alt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Message got</a:t>
            </a:r>
          </a:p>
        </p:txBody>
      </p:sp>
      <p:sp>
        <p:nvSpPr>
          <p:cNvPr id="6" name="Flowchart: Connector 6"/>
          <p:cNvSpPr>
            <a:spLocks noChangeArrowheads="1"/>
          </p:cNvSpPr>
          <p:nvPr/>
        </p:nvSpPr>
        <p:spPr bwMode="auto">
          <a:xfrm>
            <a:off x="3635896" y="2535017"/>
            <a:ext cx="1194673" cy="1076763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Re-enter correct amount of money</a:t>
            </a:r>
            <a:endParaRPr lang="en-US" alt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/>
          <p:cNvCxnSpPr>
            <a:stCxn id="102" idx="1"/>
            <a:endCxn id="31" idx="6"/>
          </p:cNvCxnSpPr>
          <p:nvPr/>
        </p:nvCxnSpPr>
        <p:spPr>
          <a:xfrm flipH="1">
            <a:off x="4830569" y="1012305"/>
            <a:ext cx="965568" cy="24741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11"/>
          <p:cNvCxnSpPr>
            <a:stCxn id="31" idx="4"/>
            <a:endCxn id="48" idx="1"/>
          </p:cNvCxnSpPr>
          <p:nvPr/>
        </p:nvCxnSpPr>
        <p:spPr>
          <a:xfrm>
            <a:off x="4233233" y="1826740"/>
            <a:ext cx="1874812" cy="85897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1"/>
          <p:cNvCxnSpPr>
            <a:stCxn id="31" idx="4"/>
            <a:endCxn id="6" idx="0"/>
          </p:cNvCxnSpPr>
          <p:nvPr/>
        </p:nvCxnSpPr>
        <p:spPr>
          <a:xfrm>
            <a:off x="4233233" y="1826740"/>
            <a:ext cx="0" cy="70827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Flowchart: Connector 6"/>
          <p:cNvSpPr>
            <a:spLocks noChangeArrowheads="1"/>
          </p:cNvSpPr>
          <p:nvPr/>
        </p:nvSpPr>
        <p:spPr bwMode="auto">
          <a:xfrm>
            <a:off x="3635896" y="692696"/>
            <a:ext cx="1194673" cy="1134044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Enter amount of</a:t>
            </a:r>
            <a:endParaRPr lang="en-US" alt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money and number</a:t>
            </a:r>
          </a:p>
        </p:txBody>
      </p:sp>
      <p:sp>
        <p:nvSpPr>
          <p:cNvPr id="48" name="Flowchart: Connector 6"/>
          <p:cNvSpPr>
            <a:spLocks noChangeArrowheads="1"/>
          </p:cNvSpPr>
          <p:nvPr/>
        </p:nvSpPr>
        <p:spPr bwMode="auto">
          <a:xfrm>
            <a:off x="5940152" y="2535017"/>
            <a:ext cx="1146448" cy="1029029"/>
          </a:xfrm>
          <a:prstGeom prst="flowChartConnecto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Re-enter correct phone number</a:t>
            </a:r>
          </a:p>
        </p:txBody>
      </p:sp>
      <p:cxnSp>
        <p:nvCxnSpPr>
          <p:cNvPr id="51" name="Straight Arrow Connector 11"/>
          <p:cNvCxnSpPr>
            <a:stCxn id="48" idx="3"/>
            <a:endCxn id="2" idx="7"/>
          </p:cNvCxnSpPr>
          <p:nvPr/>
        </p:nvCxnSpPr>
        <p:spPr>
          <a:xfrm flipH="1">
            <a:off x="4655613" y="3413348"/>
            <a:ext cx="1452432" cy="140781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11"/>
          <p:cNvCxnSpPr/>
          <p:nvPr/>
        </p:nvCxnSpPr>
        <p:spPr>
          <a:xfrm flipV="1">
            <a:off x="4830569" y="2989015"/>
            <a:ext cx="1109583" cy="423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666" name="Rectangle 49"/>
          <p:cNvSpPr>
            <a:spLocks noChangeArrowheads="1"/>
          </p:cNvSpPr>
          <p:nvPr/>
        </p:nvSpPr>
        <p:spPr bwMode="auto">
          <a:xfrm>
            <a:off x="4854648" y="3120254"/>
            <a:ext cx="12740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incorrect </a:t>
            </a: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</a:p>
        </p:txBody>
      </p:sp>
      <p:sp>
        <p:nvSpPr>
          <p:cNvPr id="27668" name="Rectangle 49"/>
          <p:cNvSpPr>
            <a:spLocks noChangeArrowheads="1"/>
          </p:cNvSpPr>
          <p:nvPr/>
        </p:nvSpPr>
        <p:spPr bwMode="auto">
          <a:xfrm>
            <a:off x="3063206" y="3900914"/>
            <a:ext cx="1192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correct</a:t>
            </a:r>
            <a:endParaRPr lang="en-US" altLang="en-US" sz="1200" b="1" dirty="0" smtClean="0">
              <a:solidFill>
                <a:srgbClr val="000000"/>
              </a:solidFill>
              <a:cs typeface="Segoe UI" pitchFamily="34" charset="0"/>
            </a:endParaRP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27669" name="Rectangle 49"/>
          <p:cNvSpPr>
            <a:spLocks noChangeArrowheads="1"/>
          </p:cNvSpPr>
          <p:nvPr/>
        </p:nvSpPr>
        <p:spPr bwMode="auto">
          <a:xfrm>
            <a:off x="5395117" y="1942404"/>
            <a:ext cx="13138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correct</a:t>
            </a: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incorrect</a:t>
            </a:r>
            <a:endParaRPr lang="en-US" altLang="en-US" sz="1200" dirty="0">
              <a:cs typeface="Segoe UI" pitchFamily="34" charset="0"/>
            </a:endParaRPr>
          </a:p>
        </p:txBody>
      </p:sp>
      <p:cxnSp>
        <p:nvCxnSpPr>
          <p:cNvPr id="67" name="Straight Arrow Connector 11"/>
          <p:cNvCxnSpPr>
            <a:stCxn id="6" idx="4"/>
            <a:endCxn id="2" idx="0"/>
          </p:cNvCxnSpPr>
          <p:nvPr/>
        </p:nvCxnSpPr>
        <p:spPr>
          <a:xfrm>
            <a:off x="4233233" y="3611780"/>
            <a:ext cx="0" cy="104135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671" name="Rectangle 49"/>
          <p:cNvSpPr>
            <a:spLocks noChangeArrowheads="1"/>
          </p:cNvSpPr>
          <p:nvPr/>
        </p:nvSpPr>
        <p:spPr bwMode="auto">
          <a:xfrm>
            <a:off x="4830569" y="2535017"/>
            <a:ext cx="13491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correct</a:t>
            </a: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incorrect </a:t>
            </a:r>
            <a:endParaRPr lang="en-US" altLang="en-US" sz="1200" b="1" dirty="0">
              <a:solidFill>
                <a:srgbClr val="000000"/>
              </a:solidFill>
              <a:cs typeface="Segoe UI" pitchFamily="34" charset="0"/>
            </a:endParaRPr>
          </a:p>
        </p:txBody>
      </p:sp>
      <p:cxnSp>
        <p:nvCxnSpPr>
          <p:cNvPr id="104" name="Straight Arrow Connector 11"/>
          <p:cNvCxnSpPr/>
          <p:nvPr/>
        </p:nvCxnSpPr>
        <p:spPr>
          <a:xfrm flipH="1">
            <a:off x="4854648" y="3120255"/>
            <a:ext cx="1085505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8" name="Rectangle 49"/>
          <p:cNvSpPr>
            <a:spLocks noChangeArrowheads="1"/>
          </p:cNvSpPr>
          <p:nvPr/>
        </p:nvSpPr>
        <p:spPr bwMode="auto">
          <a:xfrm>
            <a:off x="3016527" y="1961802"/>
            <a:ext cx="12387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incorrect</a:t>
            </a:r>
          </a:p>
          <a:p>
            <a:pPr eaLnBrk="1" hangingPunct="1"/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correct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37" name="Rectangle 49"/>
          <p:cNvSpPr>
            <a:spLocks noChangeArrowheads="1"/>
          </p:cNvSpPr>
          <p:nvPr/>
        </p:nvSpPr>
        <p:spPr bwMode="auto">
          <a:xfrm>
            <a:off x="1642870" y="2989015"/>
            <a:ext cx="1192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</a:t>
            </a:r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correct</a:t>
            </a: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38" name="Rectangle 49"/>
          <p:cNvSpPr>
            <a:spLocks noChangeArrowheads="1"/>
          </p:cNvSpPr>
          <p:nvPr/>
        </p:nvSpPr>
        <p:spPr bwMode="auto">
          <a:xfrm>
            <a:off x="5472088" y="4118040"/>
            <a:ext cx="1192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Money correct</a:t>
            </a:r>
            <a:endParaRPr lang="en-US" altLang="en-US" sz="1200" b="1" dirty="0" smtClean="0">
              <a:solidFill>
                <a:srgbClr val="000000"/>
              </a:solidFill>
              <a:cs typeface="Segoe UI" pitchFamily="34" charset="0"/>
            </a:endParaRPr>
          </a:p>
          <a:p>
            <a:r>
              <a:rPr lang="en-US" altLang="en-US" sz="1200" b="1" dirty="0" smtClean="0">
                <a:solidFill>
                  <a:srgbClr val="000000"/>
                </a:solidFill>
                <a:cs typeface="Segoe UI" pitchFamily="34" charset="0"/>
              </a:rPr>
              <a:t>Number </a:t>
            </a:r>
            <a:r>
              <a:rPr lang="en-US" altLang="en-US" sz="1200" b="1" dirty="0">
                <a:solidFill>
                  <a:srgbClr val="000000"/>
                </a:solidFill>
                <a:cs typeface="Segoe UI" pitchFamily="34" charset="0"/>
              </a:rPr>
              <a:t>correct</a:t>
            </a:r>
            <a:endParaRPr lang="en-US" altLang="en-US" sz="1200" dirty="0">
              <a:cs typeface="Segoe UI" pitchFamily="34" charset="0"/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5796137" y="692696"/>
            <a:ext cx="1346614" cy="63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Enter to system</a:t>
            </a:r>
            <a:endParaRPr lang="uk-UA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Выгнутая влево стрелка 131"/>
          <p:cNvSpPr/>
          <p:nvPr/>
        </p:nvSpPr>
        <p:spPr>
          <a:xfrm>
            <a:off x="2819400" y="1207733"/>
            <a:ext cx="816496" cy="4278667"/>
          </a:xfrm>
          <a:prstGeom prst="curvedRightArrow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Rectangle 49"/>
          <p:cNvSpPr>
            <a:spLocks noChangeArrowheads="1"/>
          </p:cNvSpPr>
          <p:nvPr/>
        </p:nvSpPr>
        <p:spPr bwMode="auto">
          <a:xfrm>
            <a:off x="568231" y="5835162"/>
            <a:ext cx="28423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can create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 </a:t>
            </a:r>
            <a:r>
              <a:rPr lang="en-US" altLang="en-US" sz="2000" i="1" dirty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</a:t>
            </a:r>
            <a:r>
              <a:rPr lang="en-US" altLang="en-US" sz="2000" i="1" dirty="0" smtClean="0">
                <a:solidFill>
                  <a:srgbClr val="1F49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cases.</a:t>
            </a:r>
            <a:endParaRPr lang="en-US" altLang="en-US" sz="2000" i="1" dirty="0">
              <a:solidFill>
                <a:srgbClr val="1F497D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824</Words>
  <Application>Microsoft Office PowerPoint</Application>
  <PresentationFormat>Экран (4:3)</PresentationFormat>
  <Paragraphs>287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2" baseType="lpstr">
      <vt:lpstr>Тема Office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nivantsiv</dc:creator>
  <cp:lastModifiedBy>nivantsiv</cp:lastModifiedBy>
  <cp:revision>23</cp:revision>
  <dcterms:created xsi:type="dcterms:W3CDTF">2016-01-25T20:52:11Z</dcterms:created>
  <dcterms:modified xsi:type="dcterms:W3CDTF">2016-02-07T10:03:12Z</dcterms:modified>
</cp:coreProperties>
</file>